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6" r:id="rId5"/>
  </p:sldIdLst>
  <p:sldSz cx="12192000" cy="6858000"/>
  <p:notesSz cx="7104063" cy="10234613"/>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5F9F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1" d="100"/>
          <a:sy n="111" d="100"/>
        </p:scale>
        <p:origin x="53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eter Schink" userId="a12175c6-9ffb-43cf-94a3-58ef0a62289a" providerId="ADAL" clId="{8584F868-CBB4-438C-ADAB-5E8D664412A5}"/>
    <pc:docChg chg="custSel modSld">
      <pc:chgData name="Peter Schink" userId="a12175c6-9ffb-43cf-94a3-58ef0a62289a" providerId="ADAL" clId="{8584F868-CBB4-438C-ADAB-5E8D664412A5}" dt="2025-09-24T13:31:44.681" v="5" actId="20577"/>
      <pc:docMkLst>
        <pc:docMk/>
      </pc:docMkLst>
      <pc:sldChg chg="modSp mod">
        <pc:chgData name="Peter Schink" userId="a12175c6-9ffb-43cf-94a3-58ef0a62289a" providerId="ADAL" clId="{8584F868-CBB4-438C-ADAB-5E8D664412A5}" dt="2025-09-24T13:31:44.681" v="5" actId="20577"/>
        <pc:sldMkLst>
          <pc:docMk/>
          <pc:sldMk cId="1309853184" sldId="256"/>
        </pc:sldMkLst>
        <pc:spChg chg="mod">
          <ac:chgData name="Peter Schink" userId="a12175c6-9ffb-43cf-94a3-58ef0a62289a" providerId="ADAL" clId="{8584F868-CBB4-438C-ADAB-5E8D664412A5}" dt="2025-09-24T13:31:44.681" v="5" actId="20577"/>
          <ac:spMkLst>
            <pc:docMk/>
            <pc:sldMk cId="1309853184" sldId="256"/>
            <ac:spMk id="1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3078428" cy="513508"/>
          </a:xfrm>
          <a:prstGeom prst="rect">
            <a:avLst/>
          </a:prstGeom>
        </p:spPr>
        <p:txBody>
          <a:bodyPr vert="horz" lIns="95491" tIns="47745" rIns="95491" bIns="47745" rtlCol="0"/>
          <a:lstStyle>
            <a:lvl1pPr algn="l">
              <a:defRPr sz="1300"/>
            </a:lvl1pPr>
          </a:lstStyle>
          <a:p>
            <a:endParaRPr lang="de-DE"/>
          </a:p>
        </p:txBody>
      </p:sp>
      <p:sp>
        <p:nvSpPr>
          <p:cNvPr id="3" name="Datumsplatzhalter 2"/>
          <p:cNvSpPr>
            <a:spLocks noGrp="1"/>
          </p:cNvSpPr>
          <p:nvPr>
            <p:ph type="dt" idx="1"/>
          </p:nvPr>
        </p:nvSpPr>
        <p:spPr>
          <a:xfrm>
            <a:off x="4023991" y="0"/>
            <a:ext cx="3078428" cy="513508"/>
          </a:xfrm>
          <a:prstGeom prst="rect">
            <a:avLst/>
          </a:prstGeom>
        </p:spPr>
        <p:txBody>
          <a:bodyPr vert="horz" lIns="95491" tIns="47745" rIns="95491" bIns="47745" rtlCol="0"/>
          <a:lstStyle>
            <a:lvl1pPr algn="r">
              <a:defRPr sz="1300"/>
            </a:lvl1pPr>
          </a:lstStyle>
          <a:p>
            <a:fld id="{2C270216-4FE7-45BF-BBBE-E9FF623CA10F}" type="datetimeFigureOut">
              <a:rPr lang="de-DE" smtClean="0"/>
              <a:t>24.09.2025</a:t>
            </a:fld>
            <a:endParaRPr lang="de-DE"/>
          </a:p>
        </p:txBody>
      </p:sp>
      <p:sp>
        <p:nvSpPr>
          <p:cNvPr id="4" name="Folienbildplatzhalter 3"/>
          <p:cNvSpPr>
            <a:spLocks noGrp="1" noRot="1" noChangeAspect="1"/>
          </p:cNvSpPr>
          <p:nvPr>
            <p:ph type="sldImg" idx="2"/>
          </p:nvPr>
        </p:nvSpPr>
        <p:spPr>
          <a:xfrm>
            <a:off x="482600" y="1279525"/>
            <a:ext cx="6138863" cy="3452813"/>
          </a:xfrm>
          <a:prstGeom prst="rect">
            <a:avLst/>
          </a:prstGeom>
          <a:noFill/>
          <a:ln w="12700">
            <a:solidFill>
              <a:prstClr val="black"/>
            </a:solidFill>
          </a:ln>
        </p:spPr>
        <p:txBody>
          <a:bodyPr vert="horz" lIns="95491" tIns="47745" rIns="95491" bIns="47745" rtlCol="0" anchor="ctr"/>
          <a:lstStyle/>
          <a:p>
            <a:endParaRPr lang="de-DE"/>
          </a:p>
        </p:txBody>
      </p:sp>
      <p:sp>
        <p:nvSpPr>
          <p:cNvPr id="5" name="Notizenplatzhalter 4"/>
          <p:cNvSpPr>
            <a:spLocks noGrp="1"/>
          </p:cNvSpPr>
          <p:nvPr>
            <p:ph type="body" sz="quarter" idx="3"/>
          </p:nvPr>
        </p:nvSpPr>
        <p:spPr>
          <a:xfrm>
            <a:off x="710407" y="4925408"/>
            <a:ext cx="5683250" cy="4029879"/>
          </a:xfrm>
          <a:prstGeom prst="rect">
            <a:avLst/>
          </a:prstGeom>
        </p:spPr>
        <p:txBody>
          <a:bodyPr vert="horz" lIns="95491" tIns="47745" rIns="95491" bIns="47745"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721107"/>
            <a:ext cx="3078428" cy="513507"/>
          </a:xfrm>
          <a:prstGeom prst="rect">
            <a:avLst/>
          </a:prstGeom>
        </p:spPr>
        <p:txBody>
          <a:bodyPr vert="horz" lIns="95491" tIns="47745" rIns="95491" bIns="47745" rtlCol="0" anchor="b"/>
          <a:lstStyle>
            <a:lvl1pPr algn="l">
              <a:defRPr sz="1300"/>
            </a:lvl1pPr>
          </a:lstStyle>
          <a:p>
            <a:endParaRPr lang="de-DE"/>
          </a:p>
        </p:txBody>
      </p:sp>
      <p:sp>
        <p:nvSpPr>
          <p:cNvPr id="7" name="Foliennummernplatzhalter 6"/>
          <p:cNvSpPr>
            <a:spLocks noGrp="1"/>
          </p:cNvSpPr>
          <p:nvPr>
            <p:ph type="sldNum" sz="quarter" idx="5"/>
          </p:nvPr>
        </p:nvSpPr>
        <p:spPr>
          <a:xfrm>
            <a:off x="4023991" y="9721107"/>
            <a:ext cx="3078428" cy="513507"/>
          </a:xfrm>
          <a:prstGeom prst="rect">
            <a:avLst/>
          </a:prstGeom>
        </p:spPr>
        <p:txBody>
          <a:bodyPr vert="horz" lIns="95491" tIns="47745" rIns="95491" bIns="47745" rtlCol="0" anchor="b"/>
          <a:lstStyle>
            <a:lvl1pPr algn="r">
              <a:defRPr sz="1300"/>
            </a:lvl1pPr>
          </a:lstStyle>
          <a:p>
            <a:fld id="{77337A2B-3F0C-4787-8FF3-2345A1788A9E}" type="slidenum">
              <a:rPr lang="de-DE" smtClean="0"/>
              <a:t>‹Nr.›</a:t>
            </a:fld>
            <a:endParaRPr lang="de-DE"/>
          </a:p>
        </p:txBody>
      </p:sp>
    </p:spTree>
    <p:extLst>
      <p:ext uri="{BB962C8B-B14F-4D97-AF65-F5344CB8AC3E}">
        <p14:creationId xmlns:p14="http://schemas.microsoft.com/office/powerpoint/2010/main" val="37928079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D63AD7C4-5D7F-49CE-8A51-9B539E23DEE7}" type="datetime1">
              <a:rPr lang="de-DE" smtClean="0"/>
              <a:t>24.09.2025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74DD477A-08A9-441E-85B6-C3CDE9B893CC}" type="slidenum">
              <a:rPr lang="de-DE" smtClean="0"/>
              <a:t>‹Nr.›</a:t>
            </a:fld>
            <a:endParaRPr lang="de-DE"/>
          </a:p>
        </p:txBody>
      </p:sp>
    </p:spTree>
    <p:extLst>
      <p:ext uri="{BB962C8B-B14F-4D97-AF65-F5344CB8AC3E}">
        <p14:creationId xmlns:p14="http://schemas.microsoft.com/office/powerpoint/2010/main" val="33546631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963ED235-B50E-4456-9BCC-76248F50FDBD}" type="datetime1">
              <a:rPr lang="de-DE" smtClean="0"/>
              <a:t>24.09.2025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74DD477A-08A9-441E-85B6-C3CDE9B893CC}" type="slidenum">
              <a:rPr lang="de-DE" smtClean="0"/>
              <a:t>‹Nr.›</a:t>
            </a:fld>
            <a:endParaRPr lang="de-DE"/>
          </a:p>
        </p:txBody>
      </p:sp>
    </p:spTree>
    <p:extLst>
      <p:ext uri="{BB962C8B-B14F-4D97-AF65-F5344CB8AC3E}">
        <p14:creationId xmlns:p14="http://schemas.microsoft.com/office/powerpoint/2010/main" val="960631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E02A9402-B171-4108-A638-39B9F9C45B07}" type="datetime1">
              <a:rPr lang="de-DE" smtClean="0"/>
              <a:t>24.09.2025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74DD477A-08A9-441E-85B6-C3CDE9B893CC}" type="slidenum">
              <a:rPr lang="de-DE" smtClean="0"/>
              <a:t>‹Nr.›</a:t>
            </a:fld>
            <a:endParaRPr lang="de-DE"/>
          </a:p>
        </p:txBody>
      </p:sp>
    </p:spTree>
    <p:extLst>
      <p:ext uri="{BB962C8B-B14F-4D97-AF65-F5344CB8AC3E}">
        <p14:creationId xmlns:p14="http://schemas.microsoft.com/office/powerpoint/2010/main" val="3935206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0A814423-D40B-4374-ABDE-73307B356C48}" type="datetime1">
              <a:rPr lang="de-DE" smtClean="0"/>
              <a:t>24.09.2025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74DD477A-08A9-441E-85B6-C3CDE9B893CC}" type="slidenum">
              <a:rPr lang="de-DE" smtClean="0"/>
              <a:t>‹Nr.›</a:t>
            </a:fld>
            <a:endParaRPr lang="de-DE"/>
          </a:p>
        </p:txBody>
      </p:sp>
    </p:spTree>
    <p:extLst>
      <p:ext uri="{BB962C8B-B14F-4D97-AF65-F5344CB8AC3E}">
        <p14:creationId xmlns:p14="http://schemas.microsoft.com/office/powerpoint/2010/main" val="506541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Formatvorlagen des Textmasters bearbeiten</a:t>
            </a:r>
          </a:p>
        </p:txBody>
      </p:sp>
      <p:sp>
        <p:nvSpPr>
          <p:cNvPr id="4" name="Datumsplatzhalter 3"/>
          <p:cNvSpPr>
            <a:spLocks noGrp="1"/>
          </p:cNvSpPr>
          <p:nvPr>
            <p:ph type="dt" sz="half" idx="10"/>
          </p:nvPr>
        </p:nvSpPr>
        <p:spPr/>
        <p:txBody>
          <a:bodyPr/>
          <a:lstStyle/>
          <a:p>
            <a:fld id="{9A13488E-8E57-42FF-9EF7-CD0340681314}" type="datetime1">
              <a:rPr lang="de-DE" smtClean="0"/>
              <a:t>24.09.2025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74DD477A-08A9-441E-85B6-C3CDE9B893CC}" type="slidenum">
              <a:rPr lang="de-DE" smtClean="0"/>
              <a:t>‹Nr.›</a:t>
            </a:fld>
            <a:endParaRPr lang="de-DE"/>
          </a:p>
        </p:txBody>
      </p:sp>
    </p:spTree>
    <p:extLst>
      <p:ext uri="{BB962C8B-B14F-4D97-AF65-F5344CB8AC3E}">
        <p14:creationId xmlns:p14="http://schemas.microsoft.com/office/powerpoint/2010/main" val="41057201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838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172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2285DA99-D84A-446B-B647-9C6C8989BD24}" type="datetime1">
              <a:rPr lang="de-DE" smtClean="0"/>
              <a:t>24.09.2025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74DD477A-08A9-441E-85B6-C3CDE9B893CC}" type="slidenum">
              <a:rPr lang="de-DE" smtClean="0"/>
              <a:t>‹Nr.›</a:t>
            </a:fld>
            <a:endParaRPr lang="de-DE"/>
          </a:p>
        </p:txBody>
      </p:sp>
    </p:spTree>
    <p:extLst>
      <p:ext uri="{BB962C8B-B14F-4D97-AF65-F5344CB8AC3E}">
        <p14:creationId xmlns:p14="http://schemas.microsoft.com/office/powerpoint/2010/main" val="2117351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E23592AD-7E5B-4370-B074-2C8BD09D7316}" type="datetime1">
              <a:rPr lang="de-DE" smtClean="0"/>
              <a:t>24.09.2025</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74DD477A-08A9-441E-85B6-C3CDE9B893CC}" type="slidenum">
              <a:rPr lang="de-DE" smtClean="0"/>
              <a:t>‹Nr.›</a:t>
            </a:fld>
            <a:endParaRPr lang="de-DE"/>
          </a:p>
        </p:txBody>
      </p:sp>
    </p:spTree>
    <p:extLst>
      <p:ext uri="{BB962C8B-B14F-4D97-AF65-F5344CB8AC3E}">
        <p14:creationId xmlns:p14="http://schemas.microsoft.com/office/powerpoint/2010/main" val="134926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D24F9FD4-8C26-4035-AE7B-8C65CAF6E8BD}" type="datetime1">
              <a:rPr lang="de-DE" smtClean="0"/>
              <a:t>24.09.2025</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74DD477A-08A9-441E-85B6-C3CDE9B893CC}" type="slidenum">
              <a:rPr lang="de-DE" smtClean="0"/>
              <a:t>‹Nr.›</a:t>
            </a:fld>
            <a:endParaRPr lang="de-DE"/>
          </a:p>
        </p:txBody>
      </p:sp>
    </p:spTree>
    <p:extLst>
      <p:ext uri="{BB962C8B-B14F-4D97-AF65-F5344CB8AC3E}">
        <p14:creationId xmlns:p14="http://schemas.microsoft.com/office/powerpoint/2010/main" val="38339171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70511349-26D8-46EE-8FF9-128C03CE1567}" type="datetime1">
              <a:rPr lang="de-DE" smtClean="0"/>
              <a:t>24.09.2025</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74DD477A-08A9-441E-85B6-C3CDE9B893CC}" type="slidenum">
              <a:rPr lang="de-DE" smtClean="0"/>
              <a:t>‹Nr.›</a:t>
            </a:fld>
            <a:endParaRPr lang="de-DE"/>
          </a:p>
        </p:txBody>
      </p:sp>
    </p:spTree>
    <p:extLst>
      <p:ext uri="{BB962C8B-B14F-4D97-AF65-F5344CB8AC3E}">
        <p14:creationId xmlns:p14="http://schemas.microsoft.com/office/powerpoint/2010/main" val="1119218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DE12A446-7518-491B-A632-F8432BD1C5A0}" type="datetime1">
              <a:rPr lang="de-DE" smtClean="0"/>
              <a:t>24.09.2025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74DD477A-08A9-441E-85B6-C3CDE9B893CC}" type="slidenum">
              <a:rPr lang="de-DE" smtClean="0"/>
              <a:t>‹Nr.›</a:t>
            </a:fld>
            <a:endParaRPr lang="de-DE"/>
          </a:p>
        </p:txBody>
      </p:sp>
    </p:spTree>
    <p:extLst>
      <p:ext uri="{BB962C8B-B14F-4D97-AF65-F5344CB8AC3E}">
        <p14:creationId xmlns:p14="http://schemas.microsoft.com/office/powerpoint/2010/main" val="17733219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CFDB6B3B-53A3-49A6-9668-731C9BA91E45}" type="datetime1">
              <a:rPr lang="de-DE" smtClean="0"/>
              <a:t>24.09.2025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74DD477A-08A9-441E-85B6-C3CDE9B893CC}" type="slidenum">
              <a:rPr lang="de-DE" smtClean="0"/>
              <a:t>‹Nr.›</a:t>
            </a:fld>
            <a:endParaRPr lang="de-DE"/>
          </a:p>
        </p:txBody>
      </p:sp>
    </p:spTree>
    <p:extLst>
      <p:ext uri="{BB962C8B-B14F-4D97-AF65-F5344CB8AC3E}">
        <p14:creationId xmlns:p14="http://schemas.microsoft.com/office/powerpoint/2010/main" val="32590289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7EE4A7-C4D5-42ED-9ECB-C4A66C5275F1}" type="datetime1">
              <a:rPr lang="de-DE" smtClean="0"/>
              <a:t>24.09.2025</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DD477A-08A9-441E-85B6-C3CDE9B893CC}" type="slidenum">
              <a:rPr lang="de-DE" smtClean="0"/>
              <a:t>‹Nr.›</a:t>
            </a:fld>
            <a:endParaRPr lang="de-DE"/>
          </a:p>
        </p:txBody>
      </p:sp>
    </p:spTree>
    <p:extLst>
      <p:ext uri="{BB962C8B-B14F-4D97-AF65-F5344CB8AC3E}">
        <p14:creationId xmlns:p14="http://schemas.microsoft.com/office/powerpoint/2010/main" val="11440211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9" name="Gerader Verbinder 38"/>
          <p:cNvCxnSpPr/>
          <p:nvPr/>
        </p:nvCxnSpPr>
        <p:spPr>
          <a:xfrm flipH="1">
            <a:off x="8875531" y="743108"/>
            <a:ext cx="15450" cy="4206243"/>
          </a:xfrm>
          <a:prstGeom prst="line">
            <a:avLst/>
          </a:prstGeom>
          <a:ln w="3175">
            <a:solidFill>
              <a:schemeClr val="accent1"/>
            </a:solidFill>
            <a:prstDash val="dash"/>
            <a:headEnd type="none" w="med" len="med"/>
            <a:tailEnd type="none" w="med" len="med"/>
          </a:ln>
          <a:effectLst>
            <a:outerShdw blurRad="50800" dist="38100" dir="8100000" algn="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40" name="Gerader Verbinder 39"/>
          <p:cNvCxnSpPr/>
          <p:nvPr/>
        </p:nvCxnSpPr>
        <p:spPr>
          <a:xfrm flipH="1">
            <a:off x="10386708" y="752345"/>
            <a:ext cx="8302" cy="3995793"/>
          </a:xfrm>
          <a:prstGeom prst="line">
            <a:avLst/>
          </a:prstGeom>
          <a:ln w="3175">
            <a:solidFill>
              <a:schemeClr val="accent1"/>
            </a:solidFill>
            <a:prstDash val="dash"/>
            <a:headEnd type="none" w="med" len="med"/>
            <a:tailEnd type="none" w="med" len="med"/>
          </a:ln>
          <a:effectLst>
            <a:outerShdw blurRad="50800" dist="38100" dir="8100000" algn="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516392" y="317866"/>
            <a:ext cx="7293904" cy="354541"/>
          </a:xfrm>
        </p:spPr>
        <p:txBody>
          <a:bodyPr>
            <a:noAutofit/>
          </a:bodyPr>
          <a:lstStyle/>
          <a:p>
            <a:r>
              <a:rPr lang="de-DE" sz="2400" b="1" dirty="0">
                <a:solidFill>
                  <a:srgbClr val="0070C0"/>
                </a:solidFill>
              </a:rPr>
              <a:t>Zulassung National Studierende</a:t>
            </a:r>
          </a:p>
        </p:txBody>
      </p:sp>
      <p:grpSp>
        <p:nvGrpSpPr>
          <p:cNvPr id="88" name="Gruppieren 87"/>
          <p:cNvGrpSpPr/>
          <p:nvPr/>
        </p:nvGrpSpPr>
        <p:grpSpPr>
          <a:xfrm>
            <a:off x="151626" y="735439"/>
            <a:ext cx="8658670" cy="5576339"/>
            <a:chOff x="492449" y="744065"/>
            <a:chExt cx="8022937" cy="5576339"/>
          </a:xfrm>
        </p:grpSpPr>
        <p:sp>
          <p:nvSpPr>
            <p:cNvPr id="89" name="Freihandform 88"/>
            <p:cNvSpPr/>
            <p:nvPr/>
          </p:nvSpPr>
          <p:spPr>
            <a:xfrm>
              <a:off x="492449" y="752877"/>
              <a:ext cx="1264565" cy="1714609"/>
            </a:xfrm>
            <a:custGeom>
              <a:avLst/>
              <a:gdLst>
                <a:gd name="connsiteX0" fmla="*/ 0 w 1806521"/>
                <a:gd name="connsiteY0" fmla="*/ 0 h 1264564"/>
                <a:gd name="connsiteX1" fmla="*/ 1174239 w 1806521"/>
                <a:gd name="connsiteY1" fmla="*/ 0 h 1264564"/>
                <a:gd name="connsiteX2" fmla="*/ 1806521 w 1806521"/>
                <a:gd name="connsiteY2" fmla="*/ 632282 h 1264564"/>
                <a:gd name="connsiteX3" fmla="*/ 1174239 w 1806521"/>
                <a:gd name="connsiteY3" fmla="*/ 1264564 h 1264564"/>
                <a:gd name="connsiteX4" fmla="*/ 0 w 1806521"/>
                <a:gd name="connsiteY4" fmla="*/ 1264564 h 1264564"/>
                <a:gd name="connsiteX5" fmla="*/ 632282 w 1806521"/>
                <a:gd name="connsiteY5" fmla="*/ 632282 h 1264564"/>
                <a:gd name="connsiteX6" fmla="*/ 0 w 1806521"/>
                <a:gd name="connsiteY6" fmla="*/ 0 h 12645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06521" h="1264564">
                  <a:moveTo>
                    <a:pt x="1806520" y="0"/>
                  </a:moveTo>
                  <a:lnTo>
                    <a:pt x="1806520" y="821967"/>
                  </a:lnTo>
                  <a:lnTo>
                    <a:pt x="903261" y="1264564"/>
                  </a:lnTo>
                  <a:lnTo>
                    <a:pt x="1" y="821967"/>
                  </a:lnTo>
                  <a:lnTo>
                    <a:pt x="1" y="0"/>
                  </a:lnTo>
                  <a:lnTo>
                    <a:pt x="903261" y="442597"/>
                  </a:lnTo>
                  <a:lnTo>
                    <a:pt x="1806520"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351" tIns="638632" rIns="6350" bIns="638633" numCol="1" spcCol="1270" anchor="ctr" anchorCtr="0">
              <a:noAutofit/>
            </a:bodyPr>
            <a:lstStyle/>
            <a:p>
              <a:pPr lvl="0" algn="ctr" defTabSz="444500">
                <a:lnSpc>
                  <a:spcPct val="90000"/>
                </a:lnSpc>
                <a:spcBef>
                  <a:spcPct val="0"/>
                </a:spcBef>
                <a:spcAft>
                  <a:spcPct val="35000"/>
                </a:spcAft>
              </a:pPr>
              <a:r>
                <a:rPr lang="de-DE" sz="1400" b="1" kern="1200" dirty="0"/>
                <a:t>Antrag stellen</a:t>
              </a:r>
            </a:p>
          </p:txBody>
        </p:sp>
        <p:sp>
          <p:nvSpPr>
            <p:cNvPr id="90" name="Freihandform 89"/>
            <p:cNvSpPr/>
            <p:nvPr/>
          </p:nvSpPr>
          <p:spPr>
            <a:xfrm>
              <a:off x="1757011" y="744065"/>
              <a:ext cx="6758374" cy="1135679"/>
            </a:xfrm>
            <a:custGeom>
              <a:avLst/>
              <a:gdLst>
                <a:gd name="connsiteX0" fmla="*/ 93076 w 558444"/>
                <a:gd name="connsiteY0" fmla="*/ 0 h 4236463"/>
                <a:gd name="connsiteX1" fmla="*/ 465368 w 558444"/>
                <a:gd name="connsiteY1" fmla="*/ 0 h 4236463"/>
                <a:gd name="connsiteX2" fmla="*/ 558444 w 558444"/>
                <a:gd name="connsiteY2" fmla="*/ 93076 h 4236463"/>
                <a:gd name="connsiteX3" fmla="*/ 558444 w 558444"/>
                <a:gd name="connsiteY3" fmla="*/ 4236463 h 4236463"/>
                <a:gd name="connsiteX4" fmla="*/ 558444 w 558444"/>
                <a:gd name="connsiteY4" fmla="*/ 4236463 h 4236463"/>
                <a:gd name="connsiteX5" fmla="*/ 0 w 558444"/>
                <a:gd name="connsiteY5" fmla="*/ 4236463 h 4236463"/>
                <a:gd name="connsiteX6" fmla="*/ 0 w 558444"/>
                <a:gd name="connsiteY6" fmla="*/ 4236463 h 4236463"/>
                <a:gd name="connsiteX7" fmla="*/ 0 w 558444"/>
                <a:gd name="connsiteY7" fmla="*/ 93076 h 4236463"/>
                <a:gd name="connsiteX8" fmla="*/ 93076 w 558444"/>
                <a:gd name="connsiteY8" fmla="*/ 0 h 4236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58444" h="4236463">
                  <a:moveTo>
                    <a:pt x="558444" y="706095"/>
                  </a:moveTo>
                  <a:lnTo>
                    <a:pt x="558444" y="3530368"/>
                  </a:lnTo>
                  <a:cubicBezTo>
                    <a:pt x="558444" y="3920328"/>
                    <a:pt x="552951" y="4236459"/>
                    <a:pt x="546175" y="4236459"/>
                  </a:cubicBezTo>
                  <a:lnTo>
                    <a:pt x="0" y="4236459"/>
                  </a:lnTo>
                  <a:lnTo>
                    <a:pt x="0" y="4236459"/>
                  </a:lnTo>
                  <a:lnTo>
                    <a:pt x="0" y="4"/>
                  </a:lnTo>
                  <a:lnTo>
                    <a:pt x="0" y="4"/>
                  </a:lnTo>
                  <a:lnTo>
                    <a:pt x="546175" y="4"/>
                  </a:lnTo>
                  <a:cubicBezTo>
                    <a:pt x="552951" y="4"/>
                    <a:pt x="558444" y="316135"/>
                    <a:pt x="558444" y="706095"/>
                  </a:cubicBezTo>
                  <a:close/>
                </a:path>
              </a:pathLst>
            </a:custGeom>
            <a:solidFill>
              <a:schemeClr val="accent1">
                <a:lumMod val="20000"/>
                <a:lumOff val="80000"/>
              </a:schemeClr>
            </a:solidFill>
            <a:ln w="3175">
              <a:prstDash val="solid"/>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1120" tIns="54734" rIns="54734" bIns="54735" numCol="1" spcCol="1270" anchor="ctr" anchorCtr="0">
              <a:noAutofit/>
            </a:bodyPr>
            <a:lstStyle/>
            <a:p>
              <a:pPr marL="0" lvl="1" algn="ctr" defTabSz="444500">
                <a:lnSpc>
                  <a:spcPct val="90000"/>
                </a:lnSpc>
                <a:spcBef>
                  <a:spcPct val="0"/>
                </a:spcBef>
                <a:spcAft>
                  <a:spcPct val="15000"/>
                </a:spcAft>
              </a:pPr>
              <a:r>
                <a:rPr lang="de-DE" sz="1200" dirty="0"/>
                <a:t>Persönliche Anmeldung in der Studienadministration</a:t>
              </a:r>
            </a:p>
          </p:txBody>
        </p:sp>
        <p:sp>
          <p:nvSpPr>
            <p:cNvPr id="91" name="Freihandform 90"/>
            <p:cNvSpPr/>
            <p:nvPr/>
          </p:nvSpPr>
          <p:spPr>
            <a:xfrm>
              <a:off x="492449" y="2651993"/>
              <a:ext cx="1264565" cy="1718977"/>
            </a:xfrm>
            <a:custGeom>
              <a:avLst/>
              <a:gdLst>
                <a:gd name="connsiteX0" fmla="*/ 0 w 1806521"/>
                <a:gd name="connsiteY0" fmla="*/ 0 h 1264564"/>
                <a:gd name="connsiteX1" fmla="*/ 1174239 w 1806521"/>
                <a:gd name="connsiteY1" fmla="*/ 0 h 1264564"/>
                <a:gd name="connsiteX2" fmla="*/ 1806521 w 1806521"/>
                <a:gd name="connsiteY2" fmla="*/ 632282 h 1264564"/>
                <a:gd name="connsiteX3" fmla="*/ 1174239 w 1806521"/>
                <a:gd name="connsiteY3" fmla="*/ 1264564 h 1264564"/>
                <a:gd name="connsiteX4" fmla="*/ 0 w 1806521"/>
                <a:gd name="connsiteY4" fmla="*/ 1264564 h 1264564"/>
                <a:gd name="connsiteX5" fmla="*/ 632282 w 1806521"/>
                <a:gd name="connsiteY5" fmla="*/ 632282 h 1264564"/>
                <a:gd name="connsiteX6" fmla="*/ 0 w 1806521"/>
                <a:gd name="connsiteY6" fmla="*/ 0 h 12645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06521" h="1264564">
                  <a:moveTo>
                    <a:pt x="1806520" y="0"/>
                  </a:moveTo>
                  <a:lnTo>
                    <a:pt x="1806520" y="821967"/>
                  </a:lnTo>
                  <a:lnTo>
                    <a:pt x="903261" y="1264564"/>
                  </a:lnTo>
                  <a:lnTo>
                    <a:pt x="1" y="821967"/>
                  </a:lnTo>
                  <a:lnTo>
                    <a:pt x="1" y="0"/>
                  </a:lnTo>
                  <a:lnTo>
                    <a:pt x="903261" y="442597"/>
                  </a:lnTo>
                  <a:lnTo>
                    <a:pt x="1806520"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351" tIns="638632" rIns="6350" bIns="638633" numCol="1" spcCol="1270" anchor="ctr" anchorCtr="0">
              <a:noAutofit/>
            </a:bodyPr>
            <a:lstStyle/>
            <a:p>
              <a:pPr lvl="0" algn="ctr" defTabSz="444500">
                <a:lnSpc>
                  <a:spcPct val="90000"/>
                </a:lnSpc>
                <a:spcBef>
                  <a:spcPct val="0"/>
                </a:spcBef>
                <a:spcAft>
                  <a:spcPct val="35000"/>
                </a:spcAft>
              </a:pPr>
              <a:endParaRPr lang="de-DE" sz="200" b="1" kern="1200" dirty="0"/>
            </a:p>
            <a:p>
              <a:pPr lvl="0" algn="ctr" defTabSz="444500">
                <a:lnSpc>
                  <a:spcPct val="90000"/>
                </a:lnSpc>
                <a:spcBef>
                  <a:spcPct val="0"/>
                </a:spcBef>
                <a:spcAft>
                  <a:spcPct val="35000"/>
                </a:spcAft>
              </a:pPr>
              <a:r>
                <a:rPr lang="de-DE" sz="1400" b="1" kern="1200" dirty="0"/>
                <a:t>Datenerfassung</a:t>
              </a:r>
            </a:p>
          </p:txBody>
        </p:sp>
        <p:sp>
          <p:nvSpPr>
            <p:cNvPr id="92" name="Freihandform 91"/>
            <p:cNvSpPr/>
            <p:nvPr/>
          </p:nvSpPr>
          <p:spPr>
            <a:xfrm>
              <a:off x="1757012" y="2665893"/>
              <a:ext cx="6758373" cy="1103850"/>
            </a:xfrm>
            <a:custGeom>
              <a:avLst/>
              <a:gdLst>
                <a:gd name="connsiteX0" fmla="*/ 165195 w 991151"/>
                <a:gd name="connsiteY0" fmla="*/ 0 h 4236463"/>
                <a:gd name="connsiteX1" fmla="*/ 825956 w 991151"/>
                <a:gd name="connsiteY1" fmla="*/ 0 h 4236463"/>
                <a:gd name="connsiteX2" fmla="*/ 991151 w 991151"/>
                <a:gd name="connsiteY2" fmla="*/ 165195 h 4236463"/>
                <a:gd name="connsiteX3" fmla="*/ 991151 w 991151"/>
                <a:gd name="connsiteY3" fmla="*/ 4236463 h 4236463"/>
                <a:gd name="connsiteX4" fmla="*/ 991151 w 991151"/>
                <a:gd name="connsiteY4" fmla="*/ 4236463 h 4236463"/>
                <a:gd name="connsiteX5" fmla="*/ 0 w 991151"/>
                <a:gd name="connsiteY5" fmla="*/ 4236463 h 4236463"/>
                <a:gd name="connsiteX6" fmla="*/ 0 w 991151"/>
                <a:gd name="connsiteY6" fmla="*/ 4236463 h 4236463"/>
                <a:gd name="connsiteX7" fmla="*/ 0 w 991151"/>
                <a:gd name="connsiteY7" fmla="*/ 165195 h 4236463"/>
                <a:gd name="connsiteX8" fmla="*/ 165195 w 991151"/>
                <a:gd name="connsiteY8" fmla="*/ 0 h 4236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91151" h="4236463">
                  <a:moveTo>
                    <a:pt x="991151" y="706091"/>
                  </a:moveTo>
                  <a:lnTo>
                    <a:pt x="991151" y="3530372"/>
                  </a:lnTo>
                  <a:cubicBezTo>
                    <a:pt x="991151" y="3920337"/>
                    <a:pt x="973848" y="4236463"/>
                    <a:pt x="952502" y="4236463"/>
                  </a:cubicBezTo>
                  <a:lnTo>
                    <a:pt x="0" y="4236463"/>
                  </a:lnTo>
                  <a:lnTo>
                    <a:pt x="0" y="4236463"/>
                  </a:lnTo>
                  <a:lnTo>
                    <a:pt x="0" y="0"/>
                  </a:lnTo>
                  <a:lnTo>
                    <a:pt x="0" y="0"/>
                  </a:lnTo>
                  <a:lnTo>
                    <a:pt x="952502" y="0"/>
                  </a:lnTo>
                  <a:cubicBezTo>
                    <a:pt x="973848" y="0"/>
                    <a:pt x="991151" y="316126"/>
                    <a:pt x="991151" y="706091"/>
                  </a:cubicBezTo>
                  <a:close/>
                </a:path>
              </a:pathLst>
            </a:custGeom>
            <a:solidFill>
              <a:schemeClr val="accent1">
                <a:lumMod val="20000"/>
                <a:lumOff val="80000"/>
              </a:schemeClr>
            </a:solidFill>
            <a:ln w="3175">
              <a:prstDash val="solid"/>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1120" tIns="54734" rIns="54734" bIns="54735" numCol="1" spcCol="1270" anchor="ctr" anchorCtr="0">
              <a:noAutofit/>
            </a:bodyPr>
            <a:lstStyle/>
            <a:p>
              <a:pPr marL="0" lvl="1" algn="ctr" defTabSz="444500">
                <a:lnSpc>
                  <a:spcPct val="90000"/>
                </a:lnSpc>
                <a:spcBef>
                  <a:spcPct val="0"/>
                </a:spcBef>
                <a:spcAft>
                  <a:spcPct val="15000"/>
                </a:spcAft>
              </a:pPr>
              <a:r>
                <a:rPr lang="de-DE" sz="1200" dirty="0"/>
                <a:t>Übernahme der Daten im System</a:t>
              </a:r>
              <a:r>
                <a:rPr lang="de-DE" sz="1200" dirty="0">
                  <a:latin typeface="Arial" panose="020B0604020202020204" pitchFamily="34" charset="0"/>
                  <a:cs typeface="Arial" panose="020B0604020202020204" pitchFamily="34" charset="0"/>
                </a:rPr>
                <a:t>²</a:t>
              </a:r>
              <a:endParaRPr lang="de-DE" sz="1200" kern="1200" dirty="0"/>
            </a:p>
          </p:txBody>
        </p:sp>
        <p:sp>
          <p:nvSpPr>
            <p:cNvPr id="93" name="Freihandform 92"/>
            <p:cNvSpPr/>
            <p:nvPr/>
          </p:nvSpPr>
          <p:spPr>
            <a:xfrm>
              <a:off x="492449" y="4569377"/>
              <a:ext cx="1264565" cy="1751027"/>
            </a:xfrm>
            <a:custGeom>
              <a:avLst/>
              <a:gdLst>
                <a:gd name="connsiteX0" fmla="*/ 0 w 1806521"/>
                <a:gd name="connsiteY0" fmla="*/ 0 h 1264564"/>
                <a:gd name="connsiteX1" fmla="*/ 1174239 w 1806521"/>
                <a:gd name="connsiteY1" fmla="*/ 0 h 1264564"/>
                <a:gd name="connsiteX2" fmla="*/ 1806521 w 1806521"/>
                <a:gd name="connsiteY2" fmla="*/ 632282 h 1264564"/>
                <a:gd name="connsiteX3" fmla="*/ 1174239 w 1806521"/>
                <a:gd name="connsiteY3" fmla="*/ 1264564 h 1264564"/>
                <a:gd name="connsiteX4" fmla="*/ 0 w 1806521"/>
                <a:gd name="connsiteY4" fmla="*/ 1264564 h 1264564"/>
                <a:gd name="connsiteX5" fmla="*/ 632282 w 1806521"/>
                <a:gd name="connsiteY5" fmla="*/ 632282 h 1264564"/>
                <a:gd name="connsiteX6" fmla="*/ 0 w 1806521"/>
                <a:gd name="connsiteY6" fmla="*/ 0 h 12645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06521" h="1264564">
                  <a:moveTo>
                    <a:pt x="1806520" y="0"/>
                  </a:moveTo>
                  <a:lnTo>
                    <a:pt x="1806520" y="821967"/>
                  </a:lnTo>
                  <a:lnTo>
                    <a:pt x="903261" y="1264564"/>
                  </a:lnTo>
                  <a:lnTo>
                    <a:pt x="1" y="821967"/>
                  </a:lnTo>
                  <a:lnTo>
                    <a:pt x="1" y="0"/>
                  </a:lnTo>
                  <a:lnTo>
                    <a:pt x="903261" y="442597"/>
                  </a:lnTo>
                  <a:lnTo>
                    <a:pt x="1806520"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351" tIns="638632" rIns="6350" bIns="638633" numCol="1" spcCol="1270" anchor="ctr" anchorCtr="0">
              <a:noAutofit/>
            </a:bodyPr>
            <a:lstStyle/>
            <a:p>
              <a:pPr lvl="0" algn="ctr" defTabSz="444500">
                <a:lnSpc>
                  <a:spcPct val="90000"/>
                </a:lnSpc>
                <a:spcBef>
                  <a:spcPct val="0"/>
                </a:spcBef>
                <a:spcAft>
                  <a:spcPct val="35000"/>
                </a:spcAft>
              </a:pPr>
              <a:r>
                <a:rPr lang="de-DE" sz="1400" b="1" kern="1200" dirty="0"/>
                <a:t>Zulassung</a:t>
              </a:r>
            </a:p>
          </p:txBody>
        </p:sp>
        <p:sp>
          <p:nvSpPr>
            <p:cNvPr id="94" name="Freihandform 93"/>
            <p:cNvSpPr/>
            <p:nvPr/>
          </p:nvSpPr>
          <p:spPr>
            <a:xfrm>
              <a:off x="1757012" y="4588043"/>
              <a:ext cx="6758374" cy="1163994"/>
            </a:xfrm>
            <a:custGeom>
              <a:avLst/>
              <a:gdLst>
                <a:gd name="connsiteX0" fmla="*/ 286054 w 1716290"/>
                <a:gd name="connsiteY0" fmla="*/ 0 h 4236463"/>
                <a:gd name="connsiteX1" fmla="*/ 1430236 w 1716290"/>
                <a:gd name="connsiteY1" fmla="*/ 0 h 4236463"/>
                <a:gd name="connsiteX2" fmla="*/ 1716290 w 1716290"/>
                <a:gd name="connsiteY2" fmla="*/ 286054 h 4236463"/>
                <a:gd name="connsiteX3" fmla="*/ 1716290 w 1716290"/>
                <a:gd name="connsiteY3" fmla="*/ 4236463 h 4236463"/>
                <a:gd name="connsiteX4" fmla="*/ 1716290 w 1716290"/>
                <a:gd name="connsiteY4" fmla="*/ 4236463 h 4236463"/>
                <a:gd name="connsiteX5" fmla="*/ 0 w 1716290"/>
                <a:gd name="connsiteY5" fmla="*/ 4236463 h 4236463"/>
                <a:gd name="connsiteX6" fmla="*/ 0 w 1716290"/>
                <a:gd name="connsiteY6" fmla="*/ 4236463 h 4236463"/>
                <a:gd name="connsiteX7" fmla="*/ 0 w 1716290"/>
                <a:gd name="connsiteY7" fmla="*/ 286054 h 4236463"/>
                <a:gd name="connsiteX8" fmla="*/ 286054 w 1716290"/>
                <a:gd name="connsiteY8" fmla="*/ 0 h 4236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16290" h="4236463">
                  <a:moveTo>
                    <a:pt x="1716290" y="706092"/>
                  </a:moveTo>
                  <a:lnTo>
                    <a:pt x="1716290" y="3530371"/>
                  </a:lnTo>
                  <a:cubicBezTo>
                    <a:pt x="1716290" y="3920334"/>
                    <a:pt x="1664405" y="4236462"/>
                    <a:pt x="1600403" y="4236462"/>
                  </a:cubicBezTo>
                  <a:lnTo>
                    <a:pt x="0" y="4236462"/>
                  </a:lnTo>
                  <a:lnTo>
                    <a:pt x="0" y="4236462"/>
                  </a:lnTo>
                  <a:lnTo>
                    <a:pt x="0" y="1"/>
                  </a:lnTo>
                  <a:lnTo>
                    <a:pt x="0" y="1"/>
                  </a:lnTo>
                  <a:lnTo>
                    <a:pt x="1600403" y="1"/>
                  </a:lnTo>
                  <a:cubicBezTo>
                    <a:pt x="1664405" y="1"/>
                    <a:pt x="1716290" y="316129"/>
                    <a:pt x="1716290" y="706092"/>
                  </a:cubicBezTo>
                  <a:close/>
                </a:path>
              </a:pathLst>
            </a:custGeom>
            <a:solidFill>
              <a:schemeClr val="accent1">
                <a:lumMod val="20000"/>
                <a:lumOff val="80000"/>
              </a:schemeClr>
            </a:solidFill>
            <a:ln w="3175">
              <a:prstDash val="solid"/>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1121" tIns="90132" rIns="90132" bIns="90133" numCol="1" spcCol="1270" anchor="t" anchorCtr="0">
              <a:noAutofit/>
            </a:bodyPr>
            <a:lstStyle/>
            <a:p>
              <a:pPr marL="0" lvl="1" algn="ctr" defTabSz="444500">
                <a:lnSpc>
                  <a:spcPct val="90000"/>
                </a:lnSpc>
                <a:spcBef>
                  <a:spcPct val="0"/>
                </a:spcBef>
                <a:spcAft>
                  <a:spcPct val="15000"/>
                </a:spcAft>
              </a:pPr>
              <a:r>
                <a:rPr lang="de-DE" sz="1200" dirty="0"/>
                <a:t>Anmeldung als Gasthörer/in</a:t>
              </a:r>
              <a:r>
                <a:rPr lang="de-DE" sz="1200" dirty="0">
                  <a:latin typeface="Arial" panose="020B0604020202020204" pitchFamily="34" charset="0"/>
                  <a:cs typeface="Arial" panose="020B0604020202020204" pitchFamily="34" charset="0"/>
                </a:rPr>
                <a:t>³</a:t>
              </a:r>
              <a:endParaRPr lang="de-DE" sz="1200" dirty="0"/>
            </a:p>
            <a:p>
              <a:pPr marL="0" lvl="1" algn="ctr" defTabSz="444500">
                <a:lnSpc>
                  <a:spcPct val="90000"/>
                </a:lnSpc>
                <a:spcBef>
                  <a:spcPct val="0"/>
                </a:spcBef>
                <a:spcAft>
                  <a:spcPct val="15000"/>
                </a:spcAft>
              </a:pPr>
              <a:r>
                <a:rPr lang="de-DE" sz="1200" kern="1200" dirty="0"/>
                <a:t>Aufbuchung des Gasthörer/</a:t>
              </a:r>
              <a:r>
                <a:rPr lang="de-DE" sz="1200" kern="1200" dirty="0" err="1"/>
                <a:t>innenbeitrags</a:t>
              </a:r>
              <a:r>
                <a:rPr lang="de-DE" sz="1200" kern="1200" dirty="0">
                  <a:latin typeface="Arial" panose="020B0604020202020204" pitchFamily="34" charset="0"/>
                  <a:cs typeface="Arial" panose="020B0604020202020204" pitchFamily="34" charset="0"/>
                </a:rPr>
                <a:t>⁴</a:t>
              </a:r>
              <a:r>
                <a:rPr lang="de-DE" sz="1200" kern="1200" dirty="0"/>
                <a:t> (kein ÖH-Beitrag)</a:t>
              </a:r>
            </a:p>
            <a:p>
              <a:pPr marL="0" lvl="1" algn="ctr" defTabSz="444500">
                <a:lnSpc>
                  <a:spcPct val="90000"/>
                </a:lnSpc>
                <a:spcBef>
                  <a:spcPct val="0"/>
                </a:spcBef>
                <a:spcAft>
                  <a:spcPct val="15000"/>
                </a:spcAft>
              </a:pPr>
              <a:r>
                <a:rPr lang="de-DE" sz="1200" kern="1200" dirty="0"/>
                <a:t>Aushändigung des System-Zugangs (Account-Infoblatt) und Informationen zum Studienstart</a:t>
              </a:r>
            </a:p>
            <a:p>
              <a:pPr marL="0" lvl="1" algn="ctr" defTabSz="444500">
                <a:lnSpc>
                  <a:spcPct val="90000"/>
                </a:lnSpc>
                <a:spcBef>
                  <a:spcPct val="0"/>
                </a:spcBef>
                <a:spcAft>
                  <a:spcPct val="15000"/>
                </a:spcAft>
              </a:pPr>
              <a:r>
                <a:rPr lang="de-DE" sz="1200" dirty="0"/>
                <a:t>Nach Zahlungseingang: Gegenbuchung des Gasthörer/</a:t>
              </a:r>
              <a:r>
                <a:rPr lang="de-DE" sz="1200" dirty="0" err="1"/>
                <a:t>innenbeitrages</a:t>
              </a:r>
              <a:endParaRPr lang="de-DE" sz="1200" kern="1200" dirty="0"/>
            </a:p>
            <a:p>
              <a:pPr marL="0" lvl="1" algn="ctr" defTabSz="444500">
                <a:lnSpc>
                  <a:spcPct val="90000"/>
                </a:lnSpc>
                <a:spcBef>
                  <a:spcPct val="0"/>
                </a:spcBef>
                <a:spcAft>
                  <a:spcPct val="15000"/>
                </a:spcAft>
              </a:pPr>
              <a:endParaRPr lang="de-DE" sz="1200" kern="1200" dirty="0"/>
            </a:p>
          </p:txBody>
        </p:sp>
      </p:grpSp>
      <p:sp>
        <p:nvSpPr>
          <p:cNvPr id="14" name="Abgerundetes Rechteck 13"/>
          <p:cNvSpPr/>
          <p:nvPr/>
        </p:nvSpPr>
        <p:spPr>
          <a:xfrm>
            <a:off x="8873209" y="4579418"/>
            <a:ext cx="1501656" cy="1156083"/>
          </a:xfrm>
          <a:prstGeom prst="roundRect">
            <a:avLst/>
          </a:prstGeom>
          <a:solidFill>
            <a:schemeClr val="accent1">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000" dirty="0">
                <a:solidFill>
                  <a:srgbClr val="0070C0"/>
                </a:solidFill>
              </a:rPr>
              <a:t>Studienadministration</a:t>
            </a:r>
          </a:p>
        </p:txBody>
      </p:sp>
      <p:sp>
        <p:nvSpPr>
          <p:cNvPr id="16" name="Fußzeilenplatzhalter 15"/>
          <p:cNvSpPr>
            <a:spLocks noGrp="1"/>
          </p:cNvSpPr>
          <p:nvPr>
            <p:ph type="ftr" sz="quarter" idx="11"/>
          </p:nvPr>
        </p:nvSpPr>
        <p:spPr>
          <a:xfrm>
            <a:off x="1430130" y="5927918"/>
            <a:ext cx="9421899" cy="855376"/>
          </a:xfrm>
        </p:spPr>
        <p:txBody>
          <a:bodyPr anchor="t"/>
          <a:lstStyle/>
          <a:p>
            <a:pPr algn="l"/>
            <a:r>
              <a:rPr lang="de-DE" sz="900" dirty="0"/>
              <a:t>1) Die Gasthörerschaft empfiehlt sich für an bestimmten Themen interessierte Personen. Im Rahmen der Gasthörerschaft dürfen nur Lehrveranstaltungen ohne prüfungsimmanenten Charakter (also nur Vorlesungen VL und Spezialvorlesungen SV) und keine Sprachkurse besucht werden, und es dürfen keine Prüfungen abgelegt werden.</a:t>
            </a:r>
          </a:p>
          <a:p>
            <a:pPr algn="l"/>
            <a:r>
              <a:rPr lang="de-DE" sz="900" dirty="0"/>
              <a:t>2) Ohne BIS-Meldung.</a:t>
            </a:r>
          </a:p>
          <a:p>
            <a:pPr algn="l"/>
            <a:r>
              <a:rPr lang="de-DE" sz="900" dirty="0"/>
              <a:t>3) Gültig jeweils für das aktuelle Semester.</a:t>
            </a:r>
          </a:p>
          <a:p>
            <a:pPr algn="l"/>
            <a:r>
              <a:rPr lang="de-DE" sz="900" dirty="0"/>
              <a:t>4) € 200,- per Semester (siehe auch https://ku-linz.at/studium/start_ins_studium/gebuehren_und_stipendien)</a:t>
            </a:r>
          </a:p>
        </p:txBody>
      </p:sp>
      <p:sp>
        <p:nvSpPr>
          <p:cNvPr id="45" name="Abgerundetes Rechteck 44"/>
          <p:cNvSpPr/>
          <p:nvPr/>
        </p:nvSpPr>
        <p:spPr>
          <a:xfrm>
            <a:off x="10486848" y="752876"/>
            <a:ext cx="1632889" cy="4990535"/>
          </a:xfrm>
          <a:prstGeom prst="roundRect">
            <a:avLst/>
          </a:prstGeom>
          <a:solidFill>
            <a:schemeClr val="bg2"/>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de-DE" sz="900" dirty="0">
                <a:solidFill>
                  <a:srgbClr val="0070C0"/>
                </a:solidFill>
              </a:rPr>
              <a:t>Gasthörer/innen</a:t>
            </a:r>
          </a:p>
          <a:p>
            <a:pPr algn="ctr"/>
            <a:r>
              <a:rPr lang="de-DE" sz="900" dirty="0">
                <a:solidFill>
                  <a:srgbClr val="0070C0"/>
                </a:solidFill>
              </a:rPr>
              <a:t>(§ 41 Statut der KU Linz)</a:t>
            </a:r>
          </a:p>
        </p:txBody>
      </p:sp>
      <p:sp>
        <p:nvSpPr>
          <p:cNvPr id="27" name="Abgerundetes Rechteck 26"/>
          <p:cNvSpPr/>
          <p:nvPr/>
        </p:nvSpPr>
        <p:spPr>
          <a:xfrm>
            <a:off x="1516392" y="157016"/>
            <a:ext cx="7293904" cy="524628"/>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a:solidFill>
                  <a:schemeClr val="accent1">
                    <a:lumMod val="75000"/>
                  </a:schemeClr>
                </a:solidFill>
              </a:rPr>
              <a:t>ZULASSUNG GASTHÖRERSCHAFT</a:t>
            </a:r>
            <a:r>
              <a:rPr lang="de-DE" sz="2400" b="1" dirty="0">
                <a:solidFill>
                  <a:schemeClr val="accent1">
                    <a:lumMod val="75000"/>
                  </a:schemeClr>
                </a:solidFill>
                <a:latin typeface="Arial" panose="020B0604020202020204" pitchFamily="34" charset="0"/>
                <a:cs typeface="Arial" panose="020B0604020202020204" pitchFamily="34" charset="0"/>
              </a:rPr>
              <a:t>¹</a:t>
            </a:r>
            <a:endParaRPr lang="de-DE" sz="2400" b="1" dirty="0">
              <a:solidFill>
                <a:schemeClr val="accent1">
                  <a:lumMod val="75000"/>
                </a:schemeClr>
              </a:solidFill>
            </a:endParaRPr>
          </a:p>
        </p:txBody>
      </p:sp>
      <p:sp>
        <p:nvSpPr>
          <p:cNvPr id="12" name="Abgerundetes Rechteck 11"/>
          <p:cNvSpPr/>
          <p:nvPr/>
        </p:nvSpPr>
        <p:spPr>
          <a:xfrm>
            <a:off x="8890981" y="738426"/>
            <a:ext cx="1501656" cy="1132691"/>
          </a:xfrm>
          <a:prstGeom prst="roundRect">
            <a:avLst/>
          </a:prstGeom>
          <a:solidFill>
            <a:schemeClr val="accent1">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000" dirty="0">
                <a:solidFill>
                  <a:srgbClr val="0070C0"/>
                </a:solidFill>
              </a:rPr>
              <a:t>Interessent/in</a:t>
            </a:r>
          </a:p>
        </p:txBody>
      </p:sp>
      <p:sp>
        <p:nvSpPr>
          <p:cNvPr id="13" name="Abgerundetes Rechteck 12"/>
          <p:cNvSpPr/>
          <p:nvPr/>
        </p:nvSpPr>
        <p:spPr>
          <a:xfrm>
            <a:off x="8890981" y="2657267"/>
            <a:ext cx="1501656" cy="1103850"/>
          </a:xfrm>
          <a:prstGeom prst="roundRect">
            <a:avLst/>
          </a:prstGeom>
          <a:solidFill>
            <a:schemeClr val="accent1">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000" dirty="0">
                <a:solidFill>
                  <a:srgbClr val="0070C0"/>
                </a:solidFill>
              </a:rPr>
              <a:t> Studienadministration</a:t>
            </a:r>
          </a:p>
        </p:txBody>
      </p:sp>
      <p:sp>
        <p:nvSpPr>
          <p:cNvPr id="20" name="Abgerundetes Rechteck 19"/>
          <p:cNvSpPr/>
          <p:nvPr/>
        </p:nvSpPr>
        <p:spPr>
          <a:xfrm>
            <a:off x="8890981" y="147779"/>
            <a:ext cx="1504029" cy="524628"/>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000" b="1" dirty="0">
                <a:solidFill>
                  <a:schemeClr val="accent1">
                    <a:lumMod val="75000"/>
                  </a:schemeClr>
                </a:solidFill>
              </a:rPr>
              <a:t>Zuständigkeit</a:t>
            </a:r>
          </a:p>
        </p:txBody>
      </p:sp>
      <p:sp>
        <p:nvSpPr>
          <p:cNvPr id="21" name="Abgerundetes Rechteck 20"/>
          <p:cNvSpPr/>
          <p:nvPr/>
        </p:nvSpPr>
        <p:spPr>
          <a:xfrm>
            <a:off x="10486848" y="146468"/>
            <a:ext cx="1631770" cy="524628"/>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000" b="1" dirty="0">
                <a:solidFill>
                  <a:schemeClr val="accent1">
                    <a:lumMod val="75000"/>
                  </a:schemeClr>
                </a:solidFill>
              </a:rPr>
              <a:t>Regelungen</a:t>
            </a:r>
          </a:p>
        </p:txBody>
      </p:sp>
    </p:spTree>
    <p:extLst>
      <p:ext uri="{BB962C8B-B14F-4D97-AF65-F5344CB8AC3E}">
        <p14:creationId xmlns:p14="http://schemas.microsoft.com/office/powerpoint/2010/main" val="1309853184"/>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ln w="28575">
          <a:tailEnd type="triangle"/>
        </a:ln>
        <a:effectLst>
          <a:outerShdw blurRad="50800" dist="38100" dir="8100000" algn="tr" rotWithShape="0">
            <a:prstClr val="black">
              <a:alpha val="40000"/>
            </a:prstClr>
          </a:outerShdw>
        </a:effectLst>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3CCCA7E293FA1458B429F1D17F8FB13" ma:contentTypeVersion="3" ma:contentTypeDescription="Create a new document." ma:contentTypeScope="" ma:versionID="8cb5ad2fab7d38c99b85dd219eeb81d3">
  <xsd:schema xmlns:xsd="http://www.w3.org/2001/XMLSchema" xmlns:xs="http://www.w3.org/2001/XMLSchema" xmlns:p="http://schemas.microsoft.com/office/2006/metadata/properties" xmlns:ns2="e72d9da7-ede7-4840-a3da-a67a7768d402" targetNamespace="http://schemas.microsoft.com/office/2006/metadata/properties" ma:root="true" ma:fieldsID="ae22a62adcfe0bf86e2a69fbcff38668" ns2:_="">
    <xsd:import namespace="e72d9da7-ede7-4840-a3da-a67a7768d402"/>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72d9da7-ede7-4840-a3da-a67a7768d40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E411376-7272-43F0-8EDD-F86CD4799D54}">
  <ds:schemaRef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documentManagement/types"/>
    <ds:schemaRef ds:uri="http://purl.org/dc/terms/"/>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DB542587-1AB7-4E93-B6A6-5D2B1BF7E64F}">
  <ds:schemaRefs>
    <ds:schemaRef ds:uri="http://schemas.microsoft.com/sharepoint/v3/contenttype/forms"/>
  </ds:schemaRefs>
</ds:datastoreItem>
</file>

<file path=customXml/itemProps3.xml><?xml version="1.0" encoding="utf-8"?>
<ds:datastoreItem xmlns:ds="http://schemas.openxmlformats.org/officeDocument/2006/customXml" ds:itemID="{0AA6334B-6D5E-47C0-8AB8-12076C38759F}"/>
</file>

<file path=docProps/app.xml><?xml version="1.0" encoding="utf-8"?>
<Properties xmlns="http://schemas.openxmlformats.org/officeDocument/2006/extended-properties" xmlns:vt="http://schemas.openxmlformats.org/officeDocument/2006/docPropsVTypes">
  <TotalTime>0</TotalTime>
  <Words>160</Words>
  <Application>Microsoft Office PowerPoint</Application>
  <PresentationFormat>Breitbild</PresentationFormat>
  <Paragraphs>23</Paragraphs>
  <Slides>1</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vt:i4>
      </vt:variant>
    </vt:vector>
  </HeadingPairs>
  <TitlesOfParts>
    <vt:vector size="5" baseType="lpstr">
      <vt:lpstr>Arial</vt:lpstr>
      <vt:lpstr>Calibri</vt:lpstr>
      <vt:lpstr>Calibri Light</vt:lpstr>
      <vt:lpstr>Office</vt:lpstr>
      <vt:lpstr>Zulassung National Studierende</vt:lpstr>
    </vt:vector>
  </TitlesOfParts>
  <Company>Dioezese Linz</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Katharina Forstinger</dc:creator>
  <cp:lastModifiedBy>Peter Schink</cp:lastModifiedBy>
  <cp:revision>52</cp:revision>
  <cp:lastPrinted>2020-02-05T12:38:12Z</cp:lastPrinted>
  <dcterms:created xsi:type="dcterms:W3CDTF">2019-11-19T09:33:10Z</dcterms:created>
  <dcterms:modified xsi:type="dcterms:W3CDTF">2025-09-24T13:31:45Z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0x010100D3CCCA7E293FA1458B429F1D17F8FB13</vt:lpwstr>
  </property>
  <property fmtid="{D5CDD505-2E9C-101B-9397-08002B2CF9AE}" pid="3" name="Order">
    <vt:r8>658200</vt:r8>
  </property>
  <property fmtid="{D5CDD505-2E9C-101B-9397-08002B2CF9AE}" pid="4" name="xd_Signature">
    <vt:bool>false</vt:bool>
  </property>
  <property fmtid="{D5CDD505-2E9C-101B-9397-08002B2CF9AE}" pid="5" name="xd_ProgID">
    <vt:lpwstr/>
  </property>
  <property fmtid="{D5CDD505-2E9C-101B-9397-08002B2CF9AE}" pid="6" name="_ExtendedDescription">
    <vt:lpwstr/>
  </property>
  <property fmtid="{D5CDD505-2E9C-101B-9397-08002B2CF9AE}" pid="7" name="TriggerFlowInfo">
    <vt:lpwstr/>
  </property>
  <property fmtid="{D5CDD505-2E9C-101B-9397-08002B2CF9AE}" pid="8" name="ComplianceAssetId">
    <vt:lpwstr/>
  </property>
  <property fmtid="{D5CDD505-2E9C-101B-9397-08002B2CF9AE}" pid="9" name="TemplateUrl">
    <vt:lpwstr/>
  </property>
  <property fmtid="{D5CDD505-2E9C-101B-9397-08002B2CF9AE}" pid="10" name="_SourceUrl">
    <vt:lpwstr/>
  </property>
  <property fmtid="{D5CDD505-2E9C-101B-9397-08002B2CF9AE}" pid="11" name="_SharedFileIndex">
    <vt:lpwstr/>
  </property>
</Properties>
</file>